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Google Shape;101;g77a5afd19b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77a5afd19b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77a5afd19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77a5afd19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Google Shape;63;g77a5afd19b_0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77a5afd19b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g77a5afd19b_0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77a5afd19b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3" name="Shape 73"/>
        <p:cNvGrpSpPr/>
        <p:nvPr/>
      </p:nvGrpSpPr>
      <p:grpSpPr>
        <a:xfrm>
          <a:off x="0" y="0"/>
          <a:ext cx="0" cy="0"/>
          <a:chOff x="0" y="0"/>
          <a:chExt cx="0" cy="0"/>
        </a:xfrm>
      </p:grpSpPr>
      <p:sp>
        <p:nvSpPr>
          <p:cNvPr id="74" name="Google Shape;74;g77a5afd19b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77a5afd19b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77a5afd19b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77a5afd19b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77a5afd19b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77a5afd19b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Google Shape;90;g77a5afd19b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77a5afd19b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Google Shape;96;g77a5afd19b_0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77a5afd19b_0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GB"/>
              <a:t>صحت اور جسمانی تعلیم</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1" algn="ctr">
              <a:spcBef>
                <a:spcPts val="0"/>
              </a:spcBef>
              <a:spcAft>
                <a:spcPts val="0"/>
              </a:spcAft>
              <a:buNone/>
            </a:pPr>
            <a:r>
              <a:rPr lang="en-GB"/>
              <a:t>موضوع: پٹھوں کا نظام</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Google Shape;104;p22"/>
          <p:cNvSpPr txBox="1"/>
          <p:nvPr>
            <p:ph idx="1" type="body"/>
          </p:nvPr>
        </p:nvSpPr>
        <p:spPr>
          <a:xfrm>
            <a:off x="311700" y="238900"/>
            <a:ext cx="8520600" cy="4329900"/>
          </a:xfrm>
          <a:prstGeom prst="rect">
            <a:avLst/>
          </a:prstGeom>
        </p:spPr>
        <p:txBody>
          <a:bodyPr anchorCtr="0" anchor="t" bIns="91425" lIns="91425" spcFirstLastPara="1" rIns="91425" wrap="square" tIns="91425">
            <a:noAutofit/>
          </a:bodyPr>
          <a:lstStyle/>
          <a:p>
            <a:pPr indent="0" lvl="0" marL="0" rtl="1" algn="just">
              <a:spcBef>
                <a:spcPts val="0"/>
              </a:spcBef>
              <a:spcAft>
                <a:spcPts val="0"/>
              </a:spcAft>
              <a:buClr>
                <a:schemeClr val="dk1"/>
              </a:buClr>
              <a:buSzPts val="1100"/>
              <a:buFont typeface="Arial"/>
              <a:buNone/>
            </a:pPr>
            <a:r>
              <a:rPr lang="en-GB" sz="2000">
                <a:latin typeface="Times New Roman"/>
                <a:ea typeface="Times New Roman"/>
                <a:cs typeface="Times New Roman"/>
                <a:sym typeface="Times New Roman"/>
              </a:rPr>
              <a:t>پٹھوں کے نظام کی ساخت</a:t>
            </a:r>
            <a:endParaRPr sz="2000">
              <a:latin typeface="Times New Roman"/>
              <a:ea typeface="Times New Roman"/>
              <a:cs typeface="Times New Roman"/>
              <a:sym typeface="Times New Roman"/>
            </a:endParaRPr>
          </a:p>
          <a:p>
            <a:pPr indent="0" lvl="0" marL="0" rtl="1" algn="just">
              <a:spcBef>
                <a:spcPts val="0"/>
              </a:spcBef>
              <a:spcAft>
                <a:spcPts val="0"/>
              </a:spcAft>
              <a:buClr>
                <a:schemeClr val="dk1"/>
              </a:buClr>
              <a:buSzPts val="1100"/>
              <a:buFont typeface="Arial"/>
              <a:buNone/>
            </a:pPr>
            <a:r>
              <a:rPr lang="en-GB" sz="2000">
                <a:latin typeface="Times New Roman"/>
                <a:ea typeface="Times New Roman"/>
                <a:cs typeface="Times New Roman"/>
                <a:sym typeface="Times New Roman"/>
              </a:rPr>
              <a:t>عام طور پر ، پٹھوں کے نظام میں ایک بنیادی ڈھانچہ ہوتا ہے جو پٹھوں کو اعضاء کو حرکت دینے اور قوت پیدا کرنے کی اجازت دیتا ہے۔ ایک عضلہ ہمیشہ دو ہڈیوں کے درمیان رہتا ہے ، ہڈیوں سے کنڈرا کے ذریعہ جڑا ہوتا ہے ، جو تنتمی اور لچکدار ٹشو ہوتے ہیں جو ہڈیوں سے منسلک ہو سکتے ہیں۔ ہر ایک فرد خلیوں کی قلت کا عمل پوری طرح سے پٹھوں کو قصر کرنے کا سبب بنتا ہے۔ یہ پٹھوں کے ہر طرف کنڈرا کو کھینچتا ہے ، جس سے ہڈیوں پر قوت پیدا ہوتی ہے۔ ہڈیوں ، اگر وہ مشترکہ سے جڑے ہوئے ہیں ، تو اس قوت کے جواب میں حرکت کر سکتے ہیں۔</a:t>
            </a:r>
            <a:endParaRPr sz="2000">
              <a:latin typeface="Times New Roman"/>
              <a:ea typeface="Times New Roman"/>
              <a:cs typeface="Times New Roman"/>
              <a:sym typeface="Times New Roman"/>
            </a:endParaRPr>
          </a:p>
          <a:p>
            <a:pPr indent="0" lvl="0" marL="0" rtl="1" algn="just">
              <a:spcBef>
                <a:spcPts val="0"/>
              </a:spcBef>
              <a:spcAft>
                <a:spcPts val="0"/>
              </a:spcAft>
              <a:buClr>
                <a:schemeClr val="dk1"/>
              </a:buClr>
              <a:buSzPts val="1100"/>
              <a:buFont typeface="Arial"/>
              <a:buNone/>
            </a:pPr>
            <a:r>
              <a:t/>
            </a:r>
            <a:endParaRPr sz="2000">
              <a:latin typeface="Times New Roman"/>
              <a:ea typeface="Times New Roman"/>
              <a:cs typeface="Times New Roman"/>
              <a:sym typeface="Times New Roman"/>
            </a:endParaRPr>
          </a:p>
          <a:p>
            <a:pPr indent="0" lvl="0" marL="0" rtl="1" algn="just">
              <a:spcBef>
                <a:spcPts val="0"/>
              </a:spcBef>
              <a:spcAft>
                <a:spcPts val="0"/>
              </a:spcAft>
              <a:buClr>
                <a:schemeClr val="dk1"/>
              </a:buClr>
              <a:buSzPts val="1100"/>
              <a:buFont typeface="Arial"/>
              <a:buNone/>
            </a:pPr>
            <a:r>
              <a:rPr lang="en-GB" sz="2000">
                <a:latin typeface="Times New Roman"/>
                <a:ea typeface="Times New Roman"/>
                <a:cs typeface="Times New Roman"/>
                <a:sym typeface="Times New Roman"/>
              </a:rPr>
              <a:t>کچھ ہڈیاں مستحکم ہوتی ہیں ، جو عضلات کو اپنے خلاف کھینچنے کی اجازت دیتی ہیں۔ یہی معاملہ ڈایافرام جیسے پٹھوں کا ہے ، جو دو اسٹیشنری ہڈیوں سے جڑا ہوا ہے۔ جب ڈایافرام معاہدہ کرتا ہے تو ، یہ ہوا کو سینے کی گہا سے باہر کرنے پر مجبور کرتا ہے کیونکہ تمام طاقت کا رخ اوپر کی طرف ہوتا ہے۔</a:t>
            </a:r>
            <a:endParaRPr sz="2000">
              <a:latin typeface="Times New Roman"/>
              <a:ea typeface="Times New Roman"/>
              <a:cs typeface="Times New Roman"/>
              <a:sym typeface="Times New Roman"/>
            </a:endParaRPr>
          </a:p>
          <a:p>
            <a:pPr indent="0" lvl="0" marL="0" rtl="1" algn="just">
              <a:spcBef>
                <a:spcPts val="0"/>
              </a:spcBef>
              <a:spcAft>
                <a:spcPts val="0"/>
              </a:spcAft>
              <a:buNone/>
            </a:pPr>
            <a:r>
              <a:t/>
            </a:r>
            <a:endParaRPr sz="2000">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1" algn="r">
              <a:lnSpc>
                <a:spcPct val="115000"/>
              </a:lnSpc>
              <a:spcBef>
                <a:spcPts val="0"/>
              </a:spcBef>
              <a:spcAft>
                <a:spcPts val="1600"/>
              </a:spcAft>
              <a:buClr>
                <a:schemeClr val="dk1"/>
              </a:buClr>
              <a:buSzPts val="1100"/>
              <a:buFont typeface="Arial"/>
              <a:buNone/>
            </a:pPr>
            <a:r>
              <a:rPr b="1" lang="en-GB" sz="2000">
                <a:solidFill>
                  <a:schemeClr val="dk2"/>
                </a:solidFill>
                <a:latin typeface="Times New Roman"/>
                <a:ea typeface="Times New Roman"/>
                <a:cs typeface="Times New Roman"/>
                <a:sym typeface="Times New Roman"/>
              </a:rPr>
              <a:t>پٹھوں کا نظام</a:t>
            </a:r>
            <a:endParaRPr b="1" sz="3000">
              <a:latin typeface="Times New Roman"/>
              <a:ea typeface="Times New Roman"/>
              <a:cs typeface="Times New Roman"/>
              <a:sym typeface="Times New Roman"/>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1" algn="just">
              <a:spcBef>
                <a:spcPts val="0"/>
              </a:spcBef>
              <a:spcAft>
                <a:spcPts val="0"/>
              </a:spcAft>
              <a:buClr>
                <a:schemeClr val="dk1"/>
              </a:buClr>
              <a:buSzPts val="1100"/>
              <a:buFont typeface="Arial"/>
              <a:buNone/>
            </a:pPr>
            <a:r>
              <a:rPr b="1" lang="en-GB" sz="2200">
                <a:latin typeface="Times New Roman"/>
                <a:ea typeface="Times New Roman"/>
                <a:cs typeface="Times New Roman"/>
                <a:sym typeface="Times New Roman"/>
              </a:rPr>
              <a:t>تعریف</a:t>
            </a:r>
            <a:endParaRPr b="1" sz="2200">
              <a:latin typeface="Times New Roman"/>
              <a:ea typeface="Times New Roman"/>
              <a:cs typeface="Times New Roman"/>
              <a:sym typeface="Times New Roman"/>
            </a:endParaRPr>
          </a:p>
          <a:p>
            <a:pPr indent="0" lvl="0" marL="0" rtl="1" algn="just">
              <a:spcBef>
                <a:spcPts val="0"/>
              </a:spcBef>
              <a:spcAft>
                <a:spcPts val="0"/>
              </a:spcAft>
              <a:buClr>
                <a:schemeClr val="dk1"/>
              </a:buClr>
              <a:buSzPts val="1100"/>
              <a:buFont typeface="Arial"/>
              <a:buNone/>
            </a:pPr>
            <a:r>
              <a:rPr lang="en-GB" sz="2000">
                <a:latin typeface="Times New Roman"/>
                <a:ea typeface="Times New Roman"/>
                <a:cs typeface="Times New Roman"/>
                <a:sym typeface="Times New Roman"/>
              </a:rPr>
              <a:t>پٹھوں کا نظام جسم میں ؤتکوں کا ایک مجموعہ ہوتا ہے جس میں شکل بدلنے کی صلاحیت ہوتی ہے۔ پٹھوں کے خلیے ایک دوسرے کے ساتھ اور آخر میں کنکال نظام کے عناصر سے جڑ جاتے ہیں۔ جب پٹھوں کے خلیات معاہدہ کرتے ہیں تو ، طاقت پیدا ہوتی ہے جب عضلہ کنکال کے خلاف کھینچتا ہے۔</a:t>
            </a:r>
            <a:endParaRPr sz="2000">
              <a:latin typeface="Times New Roman"/>
              <a:ea typeface="Times New Roman"/>
              <a:cs typeface="Times New Roman"/>
              <a:sym typeface="Times New Roman"/>
            </a:endParaRPr>
          </a:p>
          <a:p>
            <a:pPr indent="0" lvl="0" marL="0" rtl="1" algn="just">
              <a:spcBef>
                <a:spcPts val="0"/>
              </a:spcBef>
              <a:spcAft>
                <a:spcPts val="0"/>
              </a:spcAft>
              <a:buNone/>
            </a:pPr>
            <a:r>
              <a:t/>
            </a:r>
            <a:endParaRPr sz="2000">
              <a:latin typeface="Times New Roman"/>
              <a:ea typeface="Times New Roman"/>
              <a:cs typeface="Times New Roman"/>
              <a:sym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1" algn="just">
              <a:lnSpc>
                <a:spcPct val="115000"/>
              </a:lnSpc>
              <a:spcBef>
                <a:spcPts val="0"/>
              </a:spcBef>
              <a:spcAft>
                <a:spcPts val="1000"/>
              </a:spcAft>
              <a:buClr>
                <a:schemeClr val="dk1"/>
              </a:buClr>
              <a:buSzPts val="1100"/>
              <a:buFont typeface="Arial"/>
              <a:buNone/>
            </a:pPr>
            <a:r>
              <a:rPr lang="en-GB" sz="2000">
                <a:solidFill>
                  <a:schemeClr val="dk2"/>
                </a:solidFill>
                <a:latin typeface="Times New Roman"/>
                <a:ea typeface="Times New Roman"/>
                <a:cs typeface="Times New Roman"/>
                <a:sym typeface="Times New Roman"/>
              </a:rPr>
              <a:t>جائزہ</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1" algn="just">
              <a:spcBef>
                <a:spcPts val="0"/>
              </a:spcBef>
              <a:spcAft>
                <a:spcPts val="0"/>
              </a:spcAft>
              <a:buNone/>
            </a:pPr>
            <a:r>
              <a:rPr lang="en-GB" sz="2000">
                <a:latin typeface="Times New Roman"/>
                <a:ea typeface="Times New Roman"/>
                <a:cs typeface="Times New Roman"/>
                <a:sym typeface="Times New Roman"/>
              </a:rPr>
              <a:t>اکٹین اور مایوسین عضلہ کے خلیوں میں سنکچن پیدا کرنے کے لئے استعمال ہونے والے اہم پروٹین ہیں۔ ذیل کی شبیہہ میں ، ایکٹن سبز رنگ میں نظر آئے ، جبکہ مائوسین ارغوانی رنگ میں نظر آئے۔ یہ دونوں اجزاء ایک دوسرے کے خلاف کھینچنے کے لئے اے ٹی پی کا استعمال کرتے ہیں۔ وہ خلیے کے ہر ایک حصے سے منسلک ہوتے ہیں ، جو ایک دوسرے سے گذرتے ہوئے سیل کو مختصر کرتا ہے۔</a:t>
            </a:r>
            <a:endParaRPr sz="2000">
              <a:latin typeface="Times New Roman"/>
              <a:ea typeface="Times New Roman"/>
              <a:cs typeface="Times New Roman"/>
              <a:sym typeface="Times New Roman"/>
            </a:endParaRPr>
          </a:p>
          <a:p>
            <a:pPr indent="0" lvl="0" marL="0" rtl="1" algn="just">
              <a:spcBef>
                <a:spcPts val="1000"/>
              </a:spcBef>
              <a:spcAft>
                <a:spcPts val="0"/>
              </a:spcAft>
              <a:buClr>
                <a:schemeClr val="dk1"/>
              </a:buClr>
              <a:buSzPts val="1100"/>
              <a:buFont typeface="Arial"/>
              <a:buNone/>
            </a:pPr>
            <a:r>
              <a:t/>
            </a:r>
            <a:endParaRPr sz="2000">
              <a:latin typeface="Times New Roman"/>
              <a:ea typeface="Times New Roman"/>
              <a:cs typeface="Times New Roman"/>
              <a:sym typeface="Times New Roman"/>
            </a:endParaRPr>
          </a:p>
          <a:p>
            <a:pPr indent="0" lvl="0" marL="0" rtl="1" algn="just">
              <a:spcBef>
                <a:spcPts val="1000"/>
              </a:spcBef>
              <a:spcAft>
                <a:spcPts val="1000"/>
              </a:spcAft>
              <a:buNone/>
            </a:pPr>
            <a:r>
              <a:t/>
            </a:r>
            <a:endParaRPr sz="200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6"/>
          <p:cNvSpPr txBox="1"/>
          <p:nvPr>
            <p:ph idx="1" type="body"/>
          </p:nvPr>
        </p:nvSpPr>
        <p:spPr>
          <a:xfrm>
            <a:off x="311700" y="449700"/>
            <a:ext cx="8520600" cy="4119300"/>
          </a:xfrm>
          <a:prstGeom prst="rect">
            <a:avLst/>
          </a:prstGeom>
        </p:spPr>
        <p:txBody>
          <a:bodyPr anchorCtr="0" anchor="t" bIns="91425" lIns="91425" spcFirstLastPara="1" rIns="91425" wrap="square" tIns="91425">
            <a:noAutofit/>
          </a:bodyPr>
          <a:lstStyle/>
          <a:p>
            <a:pPr indent="0" lvl="0" marL="0" rtl="1" algn="r">
              <a:spcBef>
                <a:spcPts val="0"/>
              </a:spcBef>
              <a:spcAft>
                <a:spcPts val="0"/>
              </a:spcAft>
              <a:buNone/>
            </a:pPr>
            <a:r>
              <a:rPr lang="en-GB" sz="2000">
                <a:latin typeface="Times New Roman"/>
                <a:ea typeface="Times New Roman"/>
                <a:cs typeface="Times New Roman"/>
                <a:sym typeface="Times New Roman"/>
              </a:rPr>
              <a:t>جیسا کہ ذیل کے گرافک میں دیکھا گیا ہے ، جب عضلہ ATP سے توانائی میوسین پروٹین فلامانٹ کے مائوسین سروں پر لگائی جاتی ہے تو عضلاتی نظام معاہدہ کرتا ہے۔ سر ایکٹین کو جاری کرتا ہے ، آگے بڑھتا ہے ، اور ایکٹین کو دوبارہ پکڑتا ہے۔ یہ پروٹین کے تنت کو منتقل کرتا ہے اور فائبر کو معاہدہ کرتا ہے۔ پٹھوں کے خلیوں پر منحصر ہے ، ایکٹین اور مائوسین کی مختلف شکلیں استعمال کی جاسکتی ہیں۔ کچھ حیاتیات میں ، مکمل طور پر مختلف پروٹین استعمال ہوتے ہیں۔</a:t>
            </a:r>
            <a:endParaRPr sz="2000">
              <a:latin typeface="Times New Roman"/>
              <a:ea typeface="Times New Roman"/>
              <a:cs typeface="Times New Roman"/>
              <a:sym typeface="Times New Roman"/>
            </a:endParaRPr>
          </a:p>
          <a:p>
            <a:pPr indent="0" lvl="0" marL="0" rtl="1" algn="r">
              <a:spcBef>
                <a:spcPts val="1600"/>
              </a:spcBef>
              <a:spcAft>
                <a:spcPts val="0"/>
              </a:spcAft>
              <a:buNone/>
            </a:pPr>
            <a:r>
              <a:t/>
            </a:r>
            <a:endParaRPr sz="2000">
              <a:latin typeface="Times New Roman"/>
              <a:ea typeface="Times New Roman"/>
              <a:cs typeface="Times New Roman"/>
              <a:sym typeface="Times New Roman"/>
            </a:endParaRPr>
          </a:p>
          <a:p>
            <a:pPr indent="0" lvl="0" marL="0" rtl="1" algn="r">
              <a:spcBef>
                <a:spcPts val="1600"/>
              </a:spcBef>
              <a:spcAft>
                <a:spcPts val="1600"/>
              </a:spcAft>
              <a:buNone/>
            </a:pPr>
            <a:r>
              <a:t/>
            </a:r>
            <a:endParaRPr sz="2000">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6" name="Shape 76"/>
        <p:cNvGrpSpPr/>
        <p:nvPr/>
      </p:nvGrpSpPr>
      <p:grpSpPr>
        <a:xfrm>
          <a:off x="0" y="0"/>
          <a:ext cx="0" cy="0"/>
          <a:chOff x="0" y="0"/>
          <a:chExt cx="0" cy="0"/>
        </a:xfrm>
      </p:grpSpPr>
      <p:sp>
        <p:nvSpPr>
          <p:cNvPr id="77" name="Google Shape;77;p17"/>
          <p:cNvSpPr txBox="1"/>
          <p:nvPr>
            <p:ph idx="1" type="body"/>
          </p:nvPr>
        </p:nvSpPr>
        <p:spPr>
          <a:xfrm>
            <a:off x="311700" y="295125"/>
            <a:ext cx="8520600" cy="4273800"/>
          </a:xfrm>
          <a:prstGeom prst="rect">
            <a:avLst/>
          </a:prstGeom>
        </p:spPr>
        <p:txBody>
          <a:bodyPr anchorCtr="0" anchor="t" bIns="91425" lIns="91425" spcFirstLastPara="1" rIns="91425" wrap="square" tIns="91425">
            <a:noAutofit/>
          </a:bodyPr>
          <a:lstStyle/>
          <a:p>
            <a:pPr indent="0" lvl="0" marL="0" rtl="1" algn="just">
              <a:lnSpc>
                <a:spcPct val="150000"/>
              </a:lnSpc>
              <a:spcBef>
                <a:spcPts val="0"/>
              </a:spcBef>
              <a:spcAft>
                <a:spcPts val="1600"/>
              </a:spcAft>
              <a:buNone/>
            </a:pPr>
            <a:r>
              <a:rPr lang="en-GB" sz="2000">
                <a:latin typeface="Times New Roman"/>
                <a:ea typeface="Times New Roman"/>
                <a:cs typeface="Times New Roman"/>
                <a:sym typeface="Times New Roman"/>
              </a:rPr>
              <a:t>پٹھوں کا نظام ایک ہی وقت میں ایک ہی سمت میں کھینچنے والے لاکھوں ایکٹین اور مایوسین فلامینٹس کے مربوط عمل پر انحصار کرتا ہے۔ اس ہم آہنگی کو حاصل کرنے کے لئے ، عضلاتی اعصابی نظام کے ذریعہ گھیرے جاتے ہیں۔ دماغ میں شروع ہونے والے اعصاب کے اشارے مخصوص عضلات کا سفر کرتے ہیں ، جس سے حیاتیات کو مخصوص پٹھوں کے ؤتکوں کو متحرک عمل جیسے چلانے ، تیراکی اور اڑان پیدا کرنے کی اجازت ہوتی ہے۔</a:t>
            </a:r>
            <a:endParaRPr sz="2000">
              <a:latin typeface="Times New Roman"/>
              <a:ea typeface="Times New Roman"/>
              <a:cs typeface="Times New Roman"/>
              <a:sym typeface="Times New Roman"/>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1" algn="just">
              <a:lnSpc>
                <a:spcPct val="115000"/>
              </a:lnSpc>
              <a:spcBef>
                <a:spcPts val="0"/>
              </a:spcBef>
              <a:spcAft>
                <a:spcPts val="1600"/>
              </a:spcAft>
              <a:buClr>
                <a:schemeClr val="dk1"/>
              </a:buClr>
              <a:buSzPts val="1100"/>
              <a:buFont typeface="Arial"/>
              <a:buNone/>
            </a:pPr>
            <a:r>
              <a:rPr b="1" lang="en-GB" sz="1900">
                <a:solidFill>
                  <a:schemeClr val="dk2"/>
                </a:solidFill>
                <a:latin typeface="Times New Roman"/>
                <a:ea typeface="Times New Roman"/>
                <a:cs typeface="Times New Roman"/>
                <a:sym typeface="Times New Roman"/>
              </a:rPr>
              <a:t>پٹھوں کے نظام کی تقریب</a:t>
            </a:r>
            <a:endParaRPr b="1" sz="2900">
              <a:latin typeface="Times New Roman"/>
              <a:ea typeface="Times New Roman"/>
              <a:cs typeface="Times New Roman"/>
              <a:sym typeface="Times New Roman"/>
            </a:endParaRPr>
          </a:p>
        </p:txBody>
      </p:sp>
      <p:sp>
        <p:nvSpPr>
          <p:cNvPr id="83" name="Google Shape;83;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1" algn="just">
              <a:lnSpc>
                <a:spcPct val="150000"/>
              </a:lnSpc>
              <a:spcBef>
                <a:spcPts val="0"/>
              </a:spcBef>
              <a:spcAft>
                <a:spcPts val="0"/>
              </a:spcAft>
              <a:buClr>
                <a:schemeClr val="dk1"/>
              </a:buClr>
              <a:buSzPts val="1100"/>
              <a:buFont typeface="Arial"/>
              <a:buNone/>
            </a:pPr>
            <a:r>
              <a:rPr lang="en-GB" sz="2000">
                <a:latin typeface="Times New Roman"/>
                <a:ea typeface="Times New Roman"/>
                <a:cs typeface="Times New Roman"/>
                <a:sym typeface="Times New Roman"/>
              </a:rPr>
              <a:t>تحریک</a:t>
            </a:r>
            <a:endParaRPr sz="2000">
              <a:latin typeface="Times New Roman"/>
              <a:ea typeface="Times New Roman"/>
              <a:cs typeface="Times New Roman"/>
              <a:sym typeface="Times New Roman"/>
            </a:endParaRPr>
          </a:p>
          <a:p>
            <a:pPr indent="0" lvl="0" marL="0" rtl="1" algn="just">
              <a:lnSpc>
                <a:spcPct val="150000"/>
              </a:lnSpc>
              <a:spcBef>
                <a:spcPts val="1600"/>
              </a:spcBef>
              <a:spcAft>
                <a:spcPts val="0"/>
              </a:spcAft>
              <a:buClr>
                <a:schemeClr val="dk1"/>
              </a:buClr>
              <a:buSzPts val="1100"/>
              <a:buFont typeface="Arial"/>
              <a:buNone/>
            </a:pPr>
            <a:r>
              <a:rPr lang="en-GB" sz="2000">
                <a:latin typeface="Times New Roman"/>
                <a:ea typeface="Times New Roman"/>
                <a:cs typeface="Times New Roman"/>
                <a:sym typeface="Times New Roman"/>
              </a:rPr>
              <a:t>پٹھوں کے نظام کا سب سے واضح کام حرکت ہے۔ حیاتیات نے پٹھوں کے نظام کی نچوڑ تقریب کو ماحول میں منتقل کرنے کے ل use مختلف طریقوں کو اپنایا ہے۔ مچھلی کی سب سے بنیادی حرکتوں میں پے در پے جسم کے مخالف فریقوں سے معاہدہ کرنے والے عضو شامل ہیں۔ یہ عمل انہیں پانی کے ذریعے آگے بڑھاتا ہے۔</a:t>
            </a:r>
            <a:endParaRPr sz="2000">
              <a:latin typeface="Times New Roman"/>
              <a:ea typeface="Times New Roman"/>
              <a:cs typeface="Times New Roman"/>
              <a:sym typeface="Times New Roman"/>
            </a:endParaRPr>
          </a:p>
          <a:p>
            <a:pPr indent="0" lvl="0" marL="0" rtl="1" algn="just">
              <a:lnSpc>
                <a:spcPct val="150000"/>
              </a:lnSpc>
              <a:spcBef>
                <a:spcPts val="1600"/>
              </a:spcBef>
              <a:spcAft>
                <a:spcPts val="1600"/>
              </a:spcAft>
              <a:buNone/>
            </a:pPr>
            <a:r>
              <a:t/>
            </a:r>
            <a:endParaRPr sz="2000">
              <a:latin typeface="Times New Roman"/>
              <a:ea typeface="Times New Roman"/>
              <a:cs typeface="Times New Roman"/>
              <a:sym typeface="Times New Roman"/>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9"/>
          <p:cNvSpPr txBox="1"/>
          <p:nvPr>
            <p:ph idx="1" type="body"/>
          </p:nvPr>
        </p:nvSpPr>
        <p:spPr>
          <a:xfrm>
            <a:off x="311700" y="210800"/>
            <a:ext cx="8520600" cy="4358100"/>
          </a:xfrm>
          <a:prstGeom prst="rect">
            <a:avLst/>
          </a:prstGeom>
        </p:spPr>
        <p:txBody>
          <a:bodyPr anchorCtr="0" anchor="t" bIns="91425" lIns="91425" spcFirstLastPara="1" rIns="91425" wrap="square" tIns="91425">
            <a:noAutofit/>
          </a:bodyPr>
          <a:lstStyle/>
          <a:p>
            <a:pPr indent="0" lvl="0" marL="0" rtl="1" algn="just">
              <a:spcBef>
                <a:spcPts val="0"/>
              </a:spcBef>
              <a:spcAft>
                <a:spcPts val="0"/>
              </a:spcAft>
              <a:buNone/>
            </a:pPr>
            <a:r>
              <a:rPr lang="en-GB" sz="2000">
                <a:latin typeface="Times New Roman"/>
                <a:ea typeface="Times New Roman"/>
                <a:cs typeface="Times New Roman"/>
                <a:sym typeface="Times New Roman"/>
              </a:rPr>
              <a:t>اعضاء کے ساتھ حیاتیات موجود ہیں ، جوڑ اور کنکال تک پٹھانوں کو محفوظ رکھنے کے ل اور اور دوسرے لوگوں کو بھیڑکے کا استعمال حاصل کرنا ہے۔ کنکال انسانی کنکال کی طرح اندرونی ہسکتے ہیں ، یا خارجی خطوط کے طریقے بیرونی بھی ہوسکتے ہیں۔ اعزابی نظام اعضاء کی نقل اور حرکت کو ہم پٹھووں کے نظام کو روکنے کے لئے مستحکم ہیں۔ چیتا ، تلوار مچھلی اور بیٹ جانوروں کی صرف پٹھوں کی طاقت ہی نہیں ہے 60 میل یا اس سے زیادہ فی گھنٹہ کی رفتار حاصل ہے۔</a:t>
            </a:r>
            <a:endParaRPr sz="2000">
              <a:latin typeface="Times New Roman"/>
              <a:ea typeface="Times New Roman"/>
              <a:cs typeface="Times New Roman"/>
              <a:sym typeface="Times New Roman"/>
            </a:endParaRPr>
          </a:p>
          <a:p>
            <a:pPr indent="0" lvl="0" marL="0" rtl="1" algn="just">
              <a:spcBef>
                <a:spcPts val="1600"/>
              </a:spcBef>
              <a:spcAft>
                <a:spcPts val="1600"/>
              </a:spcAft>
              <a:buNone/>
            </a:pPr>
            <a:r>
              <a:rPr lang="en-GB" sz="2000">
                <a:latin typeface="Times New Roman"/>
                <a:ea typeface="Times New Roman"/>
                <a:cs typeface="Times New Roman"/>
                <a:sym typeface="Times New Roman"/>
              </a:rPr>
              <a:t>بڑی شریانوں اور رگوں میں پٹھوں سے وابستہ ہوتے ہیں جو بلڈ پریشر کو کنٹرول کرنے کے لیے  معاہدہ یا آرام کرسکتے ہیں۔ بڑے کنکال کے پٹھوں کی حرکتیں پورے جسم میں خون اور لمف سیال کو پمپ کرنے میں بھی مدد کرتی ہیں۔ جب آپ بڑے اور چھوٹے پٹھوں کو ورزش کرتے اور معاہدہ کرتے ہیں تو ، وہ برتنوں کو ایک طرف رکھ دیتے ہیں ، جو آپ کے جسم کے گرد سیالوں کو منتقل کرنے کے لئے پمپ کی طرح کام کرتے ہیں۔</a:t>
            </a:r>
            <a:endParaRPr sz="2000">
              <a:latin typeface="Times New Roman"/>
              <a:ea typeface="Times New Roman"/>
              <a:cs typeface="Times New Roman"/>
              <a:sym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Google Shape;93;p20"/>
          <p:cNvSpPr txBox="1"/>
          <p:nvPr>
            <p:ph type="title"/>
          </p:nvPr>
        </p:nvSpPr>
        <p:spPr>
          <a:xfrm>
            <a:off x="311700" y="220175"/>
            <a:ext cx="8520600" cy="572700"/>
          </a:xfrm>
          <a:prstGeom prst="rect">
            <a:avLst/>
          </a:prstGeom>
        </p:spPr>
        <p:txBody>
          <a:bodyPr anchorCtr="0" anchor="t" bIns="91425" lIns="91425" spcFirstLastPara="1" rIns="91425" wrap="square" tIns="91425">
            <a:noAutofit/>
          </a:bodyPr>
          <a:lstStyle/>
          <a:p>
            <a:pPr indent="0" lvl="0" marL="0" rtl="1" algn="just">
              <a:lnSpc>
                <a:spcPct val="150000"/>
              </a:lnSpc>
              <a:spcBef>
                <a:spcPts val="0"/>
              </a:spcBef>
              <a:spcAft>
                <a:spcPts val="1600"/>
              </a:spcAft>
              <a:buClr>
                <a:schemeClr val="dk1"/>
              </a:buClr>
              <a:buSzPts val="1100"/>
              <a:buFont typeface="Arial"/>
              <a:buNone/>
            </a:pPr>
            <a:r>
              <a:rPr lang="en-GB" sz="2000">
                <a:solidFill>
                  <a:schemeClr val="dk2"/>
                </a:solidFill>
                <a:latin typeface="Times New Roman"/>
                <a:ea typeface="Times New Roman"/>
                <a:cs typeface="Times New Roman"/>
                <a:sym typeface="Times New Roman"/>
              </a:rPr>
              <a:t>پٹھوں کے نظام کے حصے</a:t>
            </a:r>
            <a:endParaRPr/>
          </a:p>
        </p:txBody>
      </p:sp>
      <p:sp>
        <p:nvSpPr>
          <p:cNvPr id="94" name="Google Shape;94;p20"/>
          <p:cNvSpPr txBox="1"/>
          <p:nvPr>
            <p:ph idx="1" type="body"/>
          </p:nvPr>
        </p:nvSpPr>
        <p:spPr>
          <a:xfrm>
            <a:off x="311700" y="792875"/>
            <a:ext cx="8520600" cy="3776100"/>
          </a:xfrm>
          <a:prstGeom prst="rect">
            <a:avLst/>
          </a:prstGeom>
        </p:spPr>
        <p:txBody>
          <a:bodyPr anchorCtr="0" anchor="t" bIns="91425" lIns="91425" spcFirstLastPara="1" rIns="91425" wrap="square" tIns="91425">
            <a:noAutofit/>
          </a:bodyPr>
          <a:lstStyle/>
          <a:p>
            <a:pPr indent="0" lvl="0" marL="0" rtl="1" algn="just">
              <a:lnSpc>
                <a:spcPct val="115000"/>
              </a:lnSpc>
              <a:spcBef>
                <a:spcPts val="0"/>
              </a:spcBef>
              <a:spcAft>
                <a:spcPts val="0"/>
              </a:spcAft>
              <a:buNone/>
            </a:pPr>
            <a:r>
              <a:rPr lang="en-GB" sz="2000">
                <a:latin typeface="Times New Roman"/>
                <a:ea typeface="Times New Roman"/>
                <a:cs typeface="Times New Roman"/>
                <a:sym typeface="Times New Roman"/>
              </a:rPr>
              <a:t>عضو کے دیگر نظاموں کے برعکس ، پٹھوں کا نظام مختلف قسم کے ؤتکوں میں تقسیم ہوتا ہے ، جو جسم میں مختلف اعضاء میں شامل ہوتے ہیں۔</a:t>
            </a:r>
            <a:endParaRPr sz="2000">
              <a:latin typeface="Times New Roman"/>
              <a:ea typeface="Times New Roman"/>
              <a:cs typeface="Times New Roman"/>
              <a:sym typeface="Times New Roman"/>
            </a:endParaRPr>
          </a:p>
          <a:p>
            <a:pPr indent="0" lvl="0" marL="0" rtl="1" algn="just">
              <a:lnSpc>
                <a:spcPct val="115000"/>
              </a:lnSpc>
              <a:spcBef>
                <a:spcPts val="0"/>
              </a:spcBef>
              <a:spcAft>
                <a:spcPts val="0"/>
              </a:spcAft>
              <a:buNone/>
            </a:pPr>
            <a:r>
              <a:rPr lang="en-GB" sz="2000">
                <a:latin typeface="Times New Roman"/>
                <a:ea typeface="Times New Roman"/>
                <a:cs typeface="Times New Roman"/>
                <a:sym typeface="Times New Roman"/>
              </a:rPr>
              <a:t>ڈھانچے سے جڑے پٹھے</a:t>
            </a:r>
            <a:endParaRPr sz="2000">
              <a:latin typeface="Times New Roman"/>
              <a:ea typeface="Times New Roman"/>
              <a:cs typeface="Times New Roman"/>
              <a:sym typeface="Times New Roman"/>
            </a:endParaRPr>
          </a:p>
          <a:p>
            <a:pPr indent="0" lvl="0" marL="0" rtl="1" algn="just">
              <a:lnSpc>
                <a:spcPct val="115000"/>
              </a:lnSpc>
              <a:spcBef>
                <a:spcPts val="0"/>
              </a:spcBef>
              <a:spcAft>
                <a:spcPts val="0"/>
              </a:spcAft>
              <a:buNone/>
            </a:pPr>
            <a:r>
              <a:rPr lang="en-GB" sz="2000">
                <a:latin typeface="Times New Roman"/>
                <a:ea typeface="Times New Roman"/>
                <a:cs typeface="Times New Roman"/>
                <a:sym typeface="Times New Roman"/>
              </a:rPr>
              <a:t>سٹرائٹڈ پٹھوں ، یا اسکیلٹل پٹھوں ، ٹشو ہے جو عام طور پر پٹھوں کے نظام سے وابستہ ہوتا ہے۔ اس قسم کا پٹھوں کنکال سے جوڑتا ہے اور کسی حیاتیات کے اعضاء اور جسم کو حرکت دیتا ہے۔ اسکلیٹل پٹھوں کے نظام سٹرائڈڈ پٹھوں پر مشتمل ہوتے ہیں جس میں ہر میوفبریل میں پروٹین کے الگ الگ بینڈ ہوتے ہیں۔ جب ان پروٹینوں کو توانائی دی جاتی ہے تو ، وہ ایک دوسرے سے پیچھے ہٹتے ہیں ، اور ہر ایک کے پٹھوں کے خلیوں کو اپنے ساتھ کھینچتے ہیں۔ ایکٹین اور مایوسین کی ساراکیمس ، یا فنکشن یونٹ ، بینڈنگ تیار کرتی ہیں جو سٹرائڈڈ پٹھوں میں دیکھی جاسکتی ہیں۔ اسے نیچے کی شبیہہ میں دیکھا جاسکتا ہے۔</a:t>
            </a:r>
            <a:endParaRPr sz="2000">
              <a:latin typeface="Times New Roman"/>
              <a:ea typeface="Times New Roman"/>
              <a:cs typeface="Times New Roman"/>
              <a:sym typeface="Times New Roman"/>
            </a:endParaRPr>
          </a:p>
          <a:p>
            <a:pPr indent="0" lvl="0" marL="0" rtl="1" algn="just">
              <a:lnSpc>
                <a:spcPct val="115000"/>
              </a:lnSpc>
              <a:spcBef>
                <a:spcPts val="0"/>
              </a:spcBef>
              <a:spcAft>
                <a:spcPts val="0"/>
              </a:spcAft>
              <a:buClr>
                <a:schemeClr val="dk1"/>
              </a:buClr>
              <a:buSzPts val="1100"/>
              <a:buFont typeface="Arial"/>
              <a:buNone/>
            </a:pPr>
            <a:r>
              <a:t/>
            </a:r>
            <a:endParaRPr sz="2000">
              <a:latin typeface="Times New Roman"/>
              <a:ea typeface="Times New Roman"/>
              <a:cs typeface="Times New Roman"/>
              <a:sym typeface="Times New Roman"/>
            </a:endParaRPr>
          </a:p>
          <a:p>
            <a:pPr indent="0" lvl="0" marL="0" rtl="1" algn="just">
              <a:lnSpc>
                <a:spcPct val="115000"/>
              </a:lnSpc>
              <a:spcBef>
                <a:spcPts val="0"/>
              </a:spcBef>
              <a:spcAft>
                <a:spcPts val="0"/>
              </a:spcAft>
              <a:buNone/>
            </a:pPr>
            <a:r>
              <a:t/>
            </a:r>
            <a:endParaRPr sz="2000">
              <a:latin typeface="Times New Roman"/>
              <a:ea typeface="Times New Roman"/>
              <a:cs typeface="Times New Roman"/>
              <a:sym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sp>
        <p:nvSpPr>
          <p:cNvPr id="99" name="Google Shape;99;p21"/>
          <p:cNvSpPr txBox="1"/>
          <p:nvPr>
            <p:ph idx="1" type="body"/>
          </p:nvPr>
        </p:nvSpPr>
        <p:spPr>
          <a:xfrm>
            <a:off x="311700" y="337275"/>
            <a:ext cx="8520600" cy="4455000"/>
          </a:xfrm>
          <a:prstGeom prst="rect">
            <a:avLst/>
          </a:prstGeom>
        </p:spPr>
        <p:txBody>
          <a:bodyPr anchorCtr="0" anchor="t" bIns="91425" lIns="91425" spcFirstLastPara="1" rIns="91425" wrap="square" tIns="91425">
            <a:noAutofit/>
          </a:bodyPr>
          <a:lstStyle/>
          <a:p>
            <a:pPr indent="0" lvl="0" marL="0" rtl="1" algn="r">
              <a:spcBef>
                <a:spcPts val="0"/>
              </a:spcBef>
              <a:spcAft>
                <a:spcPts val="0"/>
              </a:spcAft>
              <a:buNone/>
            </a:pPr>
            <a:r>
              <a:rPr b="1" lang="en-GB" sz="2200">
                <a:latin typeface="Times New Roman"/>
                <a:ea typeface="Times New Roman"/>
                <a:cs typeface="Times New Roman"/>
                <a:sym typeface="Times New Roman"/>
              </a:rPr>
              <a:t>بصری پٹھے</a:t>
            </a:r>
            <a:endParaRPr>
              <a:latin typeface="Times New Roman"/>
              <a:ea typeface="Times New Roman"/>
              <a:cs typeface="Times New Roman"/>
              <a:sym typeface="Times New Roman"/>
            </a:endParaRPr>
          </a:p>
          <a:p>
            <a:pPr indent="0" lvl="0" marL="0" rtl="1" algn="just">
              <a:spcBef>
                <a:spcPts val="1600"/>
              </a:spcBef>
              <a:spcAft>
                <a:spcPts val="0"/>
              </a:spcAft>
              <a:buNone/>
            </a:pPr>
            <a:r>
              <a:rPr lang="en-GB" sz="2000">
                <a:latin typeface="Times New Roman"/>
                <a:ea typeface="Times New Roman"/>
                <a:cs typeface="Times New Roman"/>
                <a:sym typeface="Times New Roman"/>
              </a:rPr>
              <a:t>اس کے برعکس ، وسسرل پٹھوں کے خلیوں میں پروٹین کے یہ صریح بینڈ نہیں ہوتے ہیں ، اور ایکٹین اور مایوسین ریشے الگ الگ کام کرتے ہیں۔ سیل کے ذریعے چلنے کے بجائے موٹی ریشوں کے بجائے ، وسسرل پٹھوں کو ایکٹین اور میوسین ریشوں کے جال سے گھیر لیا جاتا ہے ، جو معاہدہ ہونے پر سیل کو نچوڑ دیتا ہے۔ اسے نیچے کی شبیہہ میں دیکھا جاسکتا ہے۔ ویسکریل پٹھوں کو اسی وجہ سے ہموار پٹھوں کے نام سے بھی جانا جاتا ہے۔</a:t>
            </a:r>
            <a:endParaRPr sz="2000">
              <a:latin typeface="Times New Roman"/>
              <a:ea typeface="Times New Roman"/>
              <a:cs typeface="Times New Roman"/>
              <a:sym typeface="Times New Roman"/>
            </a:endParaRPr>
          </a:p>
          <a:p>
            <a:pPr indent="0" lvl="0" marL="0" rtl="1" algn="just">
              <a:spcBef>
                <a:spcPts val="1600"/>
              </a:spcBef>
              <a:spcAft>
                <a:spcPts val="0"/>
              </a:spcAft>
              <a:buNone/>
            </a:pPr>
            <a:r>
              <a:rPr b="1" lang="en-GB" sz="2100">
                <a:latin typeface="Times New Roman"/>
                <a:ea typeface="Times New Roman"/>
                <a:cs typeface="Times New Roman"/>
                <a:sym typeface="Times New Roman"/>
              </a:rPr>
              <a:t>قلبی پٹھا</a:t>
            </a:r>
            <a:endParaRPr b="1" sz="2100">
              <a:latin typeface="Times New Roman"/>
              <a:ea typeface="Times New Roman"/>
              <a:cs typeface="Times New Roman"/>
              <a:sym typeface="Times New Roman"/>
            </a:endParaRPr>
          </a:p>
          <a:p>
            <a:pPr indent="0" lvl="0" marL="0" rtl="1" algn="just">
              <a:spcBef>
                <a:spcPts val="1600"/>
              </a:spcBef>
              <a:spcAft>
                <a:spcPts val="0"/>
              </a:spcAft>
              <a:buNone/>
            </a:pPr>
            <a:r>
              <a:rPr lang="en-GB" sz="2000">
                <a:latin typeface="Times New Roman"/>
                <a:ea typeface="Times New Roman"/>
                <a:cs typeface="Times New Roman"/>
                <a:sym typeface="Times New Roman"/>
              </a:rPr>
              <a:t>کارڈیک پٹھوں ، جو دل کے ایوانوں سے گھیرتا ہے ، کنکال کے پٹھوں کی طرح کھینچا جاتا ہے ، لیکن خلیات ملحقہ خلیوں سے جڑے ہوتے ہیں ، جو خون کو پمپ کرنے کے ل more ایک چھوٹا سا حرکت پیدا کرتے ہیں۔</a:t>
            </a:r>
            <a:endParaRPr sz="2000">
              <a:latin typeface="Times New Roman"/>
              <a:ea typeface="Times New Roman"/>
              <a:cs typeface="Times New Roman"/>
              <a:sym typeface="Times New Roman"/>
            </a:endParaRPr>
          </a:p>
          <a:p>
            <a:pPr indent="0" lvl="0" marL="0" rtl="1" algn="just">
              <a:spcBef>
                <a:spcPts val="1600"/>
              </a:spcBef>
              <a:spcAft>
                <a:spcPts val="0"/>
              </a:spcAft>
              <a:buNone/>
            </a:pPr>
            <a:r>
              <a:t/>
            </a:r>
            <a:endParaRPr sz="2000">
              <a:latin typeface="Times New Roman"/>
              <a:ea typeface="Times New Roman"/>
              <a:cs typeface="Times New Roman"/>
              <a:sym typeface="Times New Roman"/>
            </a:endParaRPr>
          </a:p>
          <a:p>
            <a:pPr indent="0" lvl="0" marL="0" rtl="1" algn="just">
              <a:spcBef>
                <a:spcPts val="1600"/>
              </a:spcBef>
              <a:spcAft>
                <a:spcPts val="1600"/>
              </a:spcAft>
              <a:buNone/>
            </a:pPr>
            <a:r>
              <a:t/>
            </a:r>
            <a:endParaRPr sz="2000">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